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8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博士收入基础为</a:t>
            </a:r>
            <a:r>
              <a:rPr lang="en-US" altLang="zh-CN" dirty="0"/>
              <a:t>20</a:t>
            </a:r>
            <a:r>
              <a:rPr lang="zh-CN" altLang="en-US" dirty="0"/>
              <a:t>万（包括工资、奖金、年终奖三部分，不含加班费、课题奖等）。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34C8F-3F6F-4E6F-B97B-7701F21987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需要跟春东核实清楚，考虑再继续丰富下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34C8F-3F6F-4E6F-B97B-7701F21987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1200951" y="6453336"/>
            <a:ext cx="439824" cy="404664"/>
            <a:chOff x="11199998" y="6453336"/>
            <a:chExt cx="439824" cy="404664"/>
          </a:xfrm>
        </p:grpSpPr>
        <p:sp>
          <p:nvSpPr>
            <p:cNvPr id="7" name="椭圆 6"/>
            <p:cNvSpPr/>
            <p:nvPr/>
          </p:nvSpPr>
          <p:spPr>
            <a:xfrm>
              <a:off x="11207774" y="6453336"/>
              <a:ext cx="432048" cy="404664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11199998" y="6453336"/>
              <a:ext cx="438150" cy="38798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 smtClean="0">
                  <a:solidFill>
                    <a:schemeClr val="bg1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22</a:t>
              </a:r>
              <a:endParaRPr lang="zh-CN" altLang="en-US" b="1" dirty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</p:grpSp>
      <p:grpSp>
        <p:nvGrpSpPr>
          <p:cNvPr id="20" name="Group 15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GrpSpPr/>
          <p:nvPr/>
        </p:nvGrpSpPr>
        <p:grpSpPr bwMode="auto">
          <a:xfrm>
            <a:off x="2481712" y="1700808"/>
            <a:ext cx="1986195" cy="409575"/>
            <a:chOff x="9671720" y="8370168"/>
            <a:chExt cx="2286000" cy="1092200"/>
          </a:xfrm>
        </p:grpSpPr>
        <p:sp>
          <p:nvSpPr>
            <p:cNvPr id="21" name="AutoShape 40"/>
            <p:cNvSpPr/>
            <p:nvPr/>
          </p:nvSpPr>
          <p:spPr bwMode="auto">
            <a:xfrm>
              <a:off x="9671720" y="8370168"/>
              <a:ext cx="2286000" cy="1092200"/>
            </a:xfrm>
            <a:prstGeom prst="roundRect">
              <a:avLst>
                <a:gd name="adj" fmla="val 19764"/>
              </a:avLst>
            </a:prstGeom>
            <a:solidFill>
              <a:srgbClr val="004C8C"/>
            </a:solidFill>
            <a:ln w="25400">
              <a:noFill/>
              <a:miter lim="800000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Rectangle 47"/>
            <p:cNvSpPr/>
            <p:nvPr/>
          </p:nvSpPr>
          <p:spPr bwMode="auto">
            <a:xfrm>
              <a:off x="9903647" y="8518761"/>
              <a:ext cx="1841741" cy="782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MS PGothic" panose="020B0600070205080204" charset="-128"/>
                  <a:sym typeface="Source Sans Pro Bold" charset="0"/>
                </a:rPr>
                <a:t>有竞争力的薪酬</a:t>
              </a:r>
              <a:endParaRPr lang="en-US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  <a:sym typeface="Source Sans Pro Bold" charset="0"/>
              </a:endParaRPr>
            </a:p>
          </p:txBody>
        </p:sp>
      </p:grpSp>
      <p:grpSp>
        <p:nvGrpSpPr>
          <p:cNvPr id="23" name="Group 15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GrpSpPr/>
          <p:nvPr/>
        </p:nvGrpSpPr>
        <p:grpSpPr bwMode="auto">
          <a:xfrm>
            <a:off x="7420055" y="1705068"/>
            <a:ext cx="1986195" cy="409575"/>
            <a:chOff x="9671720" y="8370168"/>
            <a:chExt cx="2286000" cy="1092200"/>
          </a:xfrm>
        </p:grpSpPr>
        <p:sp>
          <p:nvSpPr>
            <p:cNvPr id="24" name="AutoShape 40"/>
            <p:cNvSpPr/>
            <p:nvPr/>
          </p:nvSpPr>
          <p:spPr bwMode="auto">
            <a:xfrm>
              <a:off x="9671720" y="8370168"/>
              <a:ext cx="2286000" cy="1092200"/>
            </a:xfrm>
            <a:prstGeom prst="roundRect">
              <a:avLst>
                <a:gd name="adj" fmla="val 19764"/>
              </a:avLst>
            </a:prstGeom>
            <a:solidFill>
              <a:srgbClr val="004C8C"/>
            </a:solidFill>
            <a:ln w="25400">
              <a:noFill/>
              <a:miter lim="800000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Rectangle 47"/>
            <p:cNvSpPr/>
            <p:nvPr/>
          </p:nvSpPr>
          <p:spPr bwMode="auto">
            <a:xfrm>
              <a:off x="10135353" y="8518761"/>
              <a:ext cx="1052424" cy="782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MS PGothic" panose="020B0600070205080204" charset="-128"/>
                  <a:sym typeface="Source Sans Pro Bold" charset="0"/>
                </a:rPr>
                <a:t>福利待遇</a:t>
              </a:r>
              <a:endParaRPr lang="en-US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  <a:sym typeface="Source Sans Pro Bold" charset="0"/>
              </a:endParaRPr>
            </a:p>
          </p:txBody>
        </p:sp>
      </p:grpSp>
      <p:cxnSp>
        <p:nvCxnSpPr>
          <p:cNvPr id="27" name="Straight Connector 12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CxnSpPr>
            <a:cxnSpLocks noChangeShapeType="1"/>
          </p:cNvCxnSpPr>
          <p:nvPr/>
        </p:nvCxnSpPr>
        <p:spPr bwMode="auto">
          <a:xfrm>
            <a:off x="5967219" y="1531729"/>
            <a:ext cx="0" cy="4018482"/>
          </a:xfrm>
          <a:prstGeom prst="line">
            <a:avLst/>
          </a:prstGeom>
          <a:noFill/>
          <a:ln w="28575">
            <a:solidFill>
              <a:srgbClr val="004C8C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12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CxnSpPr>
            <a:cxnSpLocks noChangeShapeType="1"/>
          </p:cNvCxnSpPr>
          <p:nvPr/>
        </p:nvCxnSpPr>
        <p:spPr bwMode="auto">
          <a:xfrm>
            <a:off x="6024151" y="1536970"/>
            <a:ext cx="0" cy="4018482"/>
          </a:xfrm>
          <a:prstGeom prst="line">
            <a:avLst/>
          </a:prstGeom>
          <a:noFill/>
          <a:ln w="28575">
            <a:solidFill>
              <a:srgbClr val="004C8C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" name="矩形 37"/>
          <p:cNvSpPr>
            <a:spLocks noChangeArrowheads="1"/>
          </p:cNvSpPr>
          <p:nvPr/>
        </p:nvSpPr>
        <p:spPr bwMode="auto">
          <a:xfrm>
            <a:off x="1021180" y="2674074"/>
            <a:ext cx="4329426" cy="231648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年薪（第一年） 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：固定部分（本科</a:t>
            </a:r>
            <a:r>
              <a:rPr lang="en-US" altLang="zh-CN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4.5-6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万，硕士</a:t>
            </a:r>
            <a:r>
              <a:rPr lang="en-US" altLang="zh-CN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8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万以上）</a:t>
            </a:r>
            <a:r>
              <a:rPr lang="en-US" altLang="zh-CN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+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浮动部分（课题奖、项目奖、业绩提成），博士</a:t>
            </a:r>
            <a:r>
              <a:rPr lang="en-US" altLang="zh-CN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20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万起薪。</a:t>
            </a:r>
            <a:endParaRPr lang="en-US" altLang="zh-CN" sz="1400" b="1" dirty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五险一金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：养老保险、医疗保险、工伤保险、生育保险、失业保险及住房公积金 。</a:t>
            </a:r>
            <a:endParaRPr lang="en-US" altLang="zh-CN" sz="1400" b="1" dirty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年终奖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：年终效益奖</a:t>
            </a:r>
            <a:endParaRPr lang="en-US" altLang="zh-CN" sz="1400" b="1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</p:txBody>
      </p:sp>
      <p:sp>
        <p:nvSpPr>
          <p:cNvPr id="58" name="矩形 37"/>
          <p:cNvSpPr>
            <a:spLocks noChangeArrowheads="1"/>
          </p:cNvSpPr>
          <p:nvPr/>
        </p:nvSpPr>
        <p:spPr bwMode="auto">
          <a:xfrm>
            <a:off x="6456199" y="2654330"/>
            <a:ext cx="5027911" cy="262128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住房安排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：本科生</a:t>
            </a:r>
            <a:r>
              <a:rPr lang="en-US" altLang="zh-CN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2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人一间，研究生</a:t>
            </a:r>
            <a:r>
              <a:rPr lang="en-US" altLang="zh-CN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1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人一间。</a:t>
            </a:r>
            <a:endParaRPr lang="zh-CN" altLang="en-US" sz="1400" b="1" dirty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假日福利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：享受国家规定的双休日、节假日、年休假、婚假、产假等待遇，路程假</a:t>
            </a:r>
            <a:r>
              <a:rPr lang="en-US" altLang="zh-CN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+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交通费报销</a:t>
            </a:r>
            <a:endParaRPr lang="en-US" altLang="zh-CN" sz="1400" b="1" dirty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外出疗养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：优秀员工国内疗休养</a:t>
            </a:r>
            <a:r>
              <a:rPr lang="en-US" altLang="zh-CN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+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功勋员工国外疗休养</a:t>
            </a:r>
            <a:endParaRPr lang="en-US" altLang="zh-CN" sz="1400" b="1" dirty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其它福利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：餐补</a:t>
            </a:r>
            <a:r>
              <a:rPr lang="en-US" altLang="zh-CN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+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体检</a:t>
            </a:r>
            <a:r>
              <a:rPr lang="en-US" altLang="zh-CN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+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节日福利</a:t>
            </a:r>
            <a:r>
              <a:rPr lang="en-US" altLang="zh-CN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+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季度劳保用品发放</a:t>
            </a:r>
            <a:endParaRPr lang="en-US" altLang="zh-CN" sz="1400" b="1" dirty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 algn="l">
              <a:lnSpc>
                <a:spcPct val="150000"/>
              </a:lnSpc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endParaRPr lang="zh-CN" altLang="en-US" sz="1400" b="1" dirty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</p:txBody>
      </p:sp>
      <p:sp>
        <p:nvSpPr>
          <p:cNvPr id="59" name="任意多边形 58"/>
          <p:cNvSpPr/>
          <p:nvPr/>
        </p:nvSpPr>
        <p:spPr>
          <a:xfrm>
            <a:off x="575682" y="201474"/>
            <a:ext cx="864000" cy="864000"/>
          </a:xfrm>
          <a:custGeom>
            <a:avLst/>
            <a:gdLst>
              <a:gd name="connsiteX0" fmla="*/ 0 w 864000"/>
              <a:gd name="connsiteY0" fmla="*/ 0 h 864000"/>
              <a:gd name="connsiteX1" fmla="*/ 864000 w 864000"/>
              <a:gd name="connsiteY1" fmla="*/ 0 h 864000"/>
              <a:gd name="connsiteX2" fmla="*/ 864000 w 864000"/>
              <a:gd name="connsiteY2" fmla="*/ 261737 h 864000"/>
              <a:gd name="connsiteX3" fmla="*/ 751007 w 864000"/>
              <a:gd name="connsiteY3" fmla="*/ 261737 h 864000"/>
              <a:gd name="connsiteX4" fmla="*/ 751007 w 864000"/>
              <a:gd name="connsiteY4" fmla="*/ 112993 h 864000"/>
              <a:gd name="connsiteX5" fmla="*/ 112993 w 864000"/>
              <a:gd name="connsiteY5" fmla="*/ 112993 h 864000"/>
              <a:gd name="connsiteX6" fmla="*/ 112993 w 864000"/>
              <a:gd name="connsiteY6" fmla="*/ 751007 h 864000"/>
              <a:gd name="connsiteX7" fmla="*/ 246681 w 864000"/>
              <a:gd name="connsiteY7" fmla="*/ 751007 h 864000"/>
              <a:gd name="connsiteX8" fmla="*/ 246681 w 864000"/>
              <a:gd name="connsiteY8" fmla="*/ 864000 h 864000"/>
              <a:gd name="connsiteX9" fmla="*/ 0 w 864000"/>
              <a:gd name="connsiteY9" fmla="*/ 864000 h 8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64000" h="864000">
                <a:moveTo>
                  <a:pt x="0" y="0"/>
                </a:moveTo>
                <a:lnTo>
                  <a:pt x="864000" y="0"/>
                </a:lnTo>
                <a:lnTo>
                  <a:pt x="864000" y="261737"/>
                </a:lnTo>
                <a:lnTo>
                  <a:pt x="751007" y="261737"/>
                </a:lnTo>
                <a:lnTo>
                  <a:pt x="751007" y="112993"/>
                </a:lnTo>
                <a:lnTo>
                  <a:pt x="112993" y="112993"/>
                </a:lnTo>
                <a:lnTo>
                  <a:pt x="112993" y="751007"/>
                </a:lnTo>
                <a:lnTo>
                  <a:pt x="246681" y="751007"/>
                </a:lnTo>
                <a:lnTo>
                  <a:pt x="246681" y="864000"/>
                </a:lnTo>
                <a:lnTo>
                  <a:pt x="0" y="864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0" name="组合 59"/>
          <p:cNvGrpSpPr/>
          <p:nvPr/>
        </p:nvGrpSpPr>
        <p:grpSpPr>
          <a:xfrm>
            <a:off x="1051077" y="1092677"/>
            <a:ext cx="4017441" cy="72000"/>
            <a:chOff x="842591" y="1616264"/>
            <a:chExt cx="3627679" cy="72000"/>
          </a:xfrm>
        </p:grpSpPr>
        <p:cxnSp>
          <p:nvCxnSpPr>
            <p:cNvPr id="61" name="直接连接符 60"/>
            <p:cNvCxnSpPr/>
            <p:nvPr/>
          </p:nvCxnSpPr>
          <p:spPr>
            <a:xfrm>
              <a:off x="870270" y="1652264"/>
              <a:ext cx="3600000" cy="0"/>
            </a:xfrm>
            <a:prstGeom prst="line">
              <a:avLst/>
            </a:prstGeom>
            <a:ln>
              <a:solidFill>
                <a:srgbClr val="FF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矩形 61"/>
            <p:cNvSpPr/>
            <p:nvPr/>
          </p:nvSpPr>
          <p:spPr>
            <a:xfrm>
              <a:off x="842591" y="1616264"/>
              <a:ext cx="72000" cy="72000"/>
            </a:xfrm>
            <a:prstGeom prst="rect">
              <a:avLst/>
            </a:prstGeom>
            <a:solidFill>
              <a:srgbClr val="FF9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3" name="TextBox 1"/>
          <p:cNvSpPr txBox="1"/>
          <p:nvPr/>
        </p:nvSpPr>
        <p:spPr>
          <a:xfrm>
            <a:off x="1062506" y="620688"/>
            <a:ext cx="4626588" cy="48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薪酬福利</a:t>
            </a:r>
            <a:endParaRPr lang="zh-CN" altLang="en-US" sz="2400" b="1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1200951" y="6453336"/>
            <a:ext cx="439824" cy="404664"/>
            <a:chOff x="11199998" y="6453336"/>
            <a:chExt cx="439824" cy="404664"/>
          </a:xfrm>
        </p:grpSpPr>
        <p:sp>
          <p:nvSpPr>
            <p:cNvPr id="7" name="椭圆 6"/>
            <p:cNvSpPr/>
            <p:nvPr/>
          </p:nvSpPr>
          <p:spPr>
            <a:xfrm>
              <a:off x="11207774" y="6453336"/>
              <a:ext cx="432048" cy="404664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11199998" y="6453336"/>
              <a:ext cx="438150" cy="38798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 smtClean="0">
                  <a:solidFill>
                    <a:schemeClr val="bg1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22</a:t>
              </a:r>
              <a:endParaRPr lang="zh-CN" altLang="en-US" b="1" dirty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</p:grpSp>
      <p:grpSp>
        <p:nvGrpSpPr>
          <p:cNvPr id="20" name="Group 15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GrpSpPr/>
          <p:nvPr/>
        </p:nvGrpSpPr>
        <p:grpSpPr bwMode="auto">
          <a:xfrm>
            <a:off x="2452821" y="1357298"/>
            <a:ext cx="1986195" cy="409575"/>
            <a:chOff x="9671720" y="8370168"/>
            <a:chExt cx="2286000" cy="1092200"/>
          </a:xfrm>
        </p:grpSpPr>
        <p:sp>
          <p:nvSpPr>
            <p:cNvPr id="21" name="AutoShape 40"/>
            <p:cNvSpPr/>
            <p:nvPr/>
          </p:nvSpPr>
          <p:spPr bwMode="auto">
            <a:xfrm>
              <a:off x="9671720" y="8370168"/>
              <a:ext cx="2286000" cy="1092200"/>
            </a:xfrm>
            <a:prstGeom prst="roundRect">
              <a:avLst>
                <a:gd name="adj" fmla="val 19764"/>
              </a:avLst>
            </a:prstGeom>
            <a:solidFill>
              <a:srgbClr val="004C8C"/>
            </a:solidFill>
            <a:ln w="25400">
              <a:noFill/>
              <a:miter lim="800000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Rectangle 47"/>
            <p:cNvSpPr/>
            <p:nvPr/>
          </p:nvSpPr>
          <p:spPr bwMode="auto">
            <a:xfrm>
              <a:off x="9903399" y="8519181"/>
              <a:ext cx="1782542" cy="782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MS PGothic" panose="020B0600070205080204" charset="-128"/>
                  <a:sym typeface="Source Sans Pro Bold" charset="0"/>
                </a:rPr>
                <a:t>山东区域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  <a:sym typeface="Source Sans Pro Bold" charset="0"/>
              </a:endParaRPr>
            </a:p>
          </p:txBody>
        </p:sp>
      </p:grpSp>
      <p:grpSp>
        <p:nvGrpSpPr>
          <p:cNvPr id="23" name="Group 15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GrpSpPr/>
          <p:nvPr/>
        </p:nvGrpSpPr>
        <p:grpSpPr bwMode="auto">
          <a:xfrm>
            <a:off x="7453481" y="928670"/>
            <a:ext cx="1986195" cy="409575"/>
            <a:chOff x="9671720" y="8370170"/>
            <a:chExt cx="2286000" cy="1092200"/>
          </a:xfrm>
        </p:grpSpPr>
        <p:sp>
          <p:nvSpPr>
            <p:cNvPr id="24" name="AutoShape 40"/>
            <p:cNvSpPr/>
            <p:nvPr/>
          </p:nvSpPr>
          <p:spPr bwMode="auto">
            <a:xfrm>
              <a:off x="9671720" y="8370170"/>
              <a:ext cx="2286000" cy="1092200"/>
            </a:xfrm>
            <a:prstGeom prst="roundRect">
              <a:avLst>
                <a:gd name="adj" fmla="val 19764"/>
              </a:avLst>
            </a:prstGeom>
            <a:solidFill>
              <a:srgbClr val="004C8C"/>
            </a:solidFill>
            <a:ln w="25400">
              <a:noFill/>
              <a:miter lim="800000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Rectangle 47"/>
            <p:cNvSpPr/>
            <p:nvPr/>
          </p:nvSpPr>
          <p:spPr bwMode="auto">
            <a:xfrm>
              <a:off x="10135079" y="8519181"/>
              <a:ext cx="1353534" cy="782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MS PGothic" panose="020B0600070205080204" charset="-128"/>
                  <a:sym typeface="Source Sans Pro Bold" charset="0"/>
                </a:rPr>
                <a:t>浙江区域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  <a:sym typeface="Source Sans Pro Bold" charset="0"/>
              </a:endParaRPr>
            </a:p>
          </p:txBody>
        </p:sp>
      </p:grpSp>
      <p:cxnSp>
        <p:nvCxnSpPr>
          <p:cNvPr id="27" name="Straight Connector 12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CxnSpPr>
            <a:cxnSpLocks noChangeShapeType="1"/>
          </p:cNvCxnSpPr>
          <p:nvPr/>
        </p:nvCxnSpPr>
        <p:spPr bwMode="auto">
          <a:xfrm>
            <a:off x="5967219" y="1531729"/>
            <a:ext cx="0" cy="4018482"/>
          </a:xfrm>
          <a:prstGeom prst="line">
            <a:avLst/>
          </a:prstGeom>
          <a:noFill/>
          <a:ln w="28575">
            <a:solidFill>
              <a:srgbClr val="004C8C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12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CxnSpPr>
            <a:cxnSpLocks noChangeShapeType="1"/>
          </p:cNvCxnSpPr>
          <p:nvPr/>
        </p:nvCxnSpPr>
        <p:spPr bwMode="auto">
          <a:xfrm>
            <a:off x="6024151" y="1536970"/>
            <a:ext cx="0" cy="4018482"/>
          </a:xfrm>
          <a:prstGeom prst="line">
            <a:avLst/>
          </a:prstGeom>
          <a:noFill/>
          <a:ln w="28575">
            <a:solidFill>
              <a:srgbClr val="004C8C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" name="矩形 37"/>
          <p:cNvSpPr>
            <a:spLocks noChangeArrowheads="1"/>
          </p:cNvSpPr>
          <p:nvPr/>
        </p:nvSpPr>
        <p:spPr bwMode="auto">
          <a:xfrm>
            <a:off x="1095499" y="1928802"/>
            <a:ext cx="4329426" cy="34290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《关于进一步加强全区人才工作的若干意见》（潍滨发〔2016〕23号）及有关规定：</a:t>
            </a:r>
            <a:endParaRPr lang="en-US" altLang="zh-CN" sz="1400" b="1" dirty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博士后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： 2016年9月7日后进站的博士后，按其在站从事科研实际工作月数，给予每人每月生活补助4000元。</a:t>
            </a:r>
            <a:endParaRPr lang="en-US" altLang="zh-CN" sz="1400" b="1" dirty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博士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：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  <a:sym typeface="+mn-ea"/>
              </a:rPr>
              <a:t>2016年9月7日后引进的博士研究生，给予每人每年生活补助3万元 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。</a:t>
            </a:r>
            <a:endParaRPr lang="zh-CN" altLang="en-US" sz="1400" b="1" dirty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  <a:sym typeface="+mn-ea"/>
              </a:rPr>
              <a:t>硕士</a:t>
            </a:r>
            <a:r>
              <a:rPr lang="zh-CN" altLang="en-US" sz="1400" b="1" dirty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  <a:sym typeface="+mn-ea"/>
              </a:rPr>
              <a:t>：2016年9月7日后引进的硕士研究生，给予每人每年生活补助6000元。</a:t>
            </a:r>
            <a:endParaRPr lang="en-US" altLang="zh-CN" sz="1400" b="1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</p:txBody>
      </p:sp>
      <p:sp>
        <p:nvSpPr>
          <p:cNvPr id="58" name="矩形 37"/>
          <p:cNvSpPr>
            <a:spLocks noChangeArrowheads="1"/>
          </p:cNvSpPr>
          <p:nvPr/>
        </p:nvSpPr>
        <p:spPr bwMode="auto">
          <a:xfrm>
            <a:off x="6381911" y="1571612"/>
            <a:ext cx="5027911" cy="71018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defRPr/>
            </a:pPr>
            <a:r>
              <a:rPr lang="en-US" altLang="zh-CN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《</a:t>
            </a:r>
            <a:r>
              <a:rPr lang="zh-CN" altLang="en-US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关于深化完善</a:t>
            </a:r>
            <a:r>
              <a:rPr lang="en-US" altLang="en-US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“</a:t>
            </a:r>
            <a:r>
              <a:rPr lang="zh-CN" altLang="en-US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天姥英才</a:t>
            </a:r>
            <a:r>
              <a:rPr lang="en-US" altLang="en-US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”</a:t>
            </a:r>
            <a:r>
              <a:rPr lang="zh-CN" altLang="en-US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计划加快推进</a:t>
            </a:r>
            <a:r>
              <a:rPr lang="en-US" altLang="en-US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“</a:t>
            </a:r>
            <a:r>
              <a:rPr lang="zh-CN" altLang="en-US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创新强县</a:t>
            </a:r>
            <a:r>
              <a:rPr lang="en-US" altLang="en-US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”</a:t>
            </a:r>
            <a:r>
              <a:rPr lang="zh-CN" altLang="en-US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战略实施的意见</a:t>
            </a:r>
            <a:r>
              <a:rPr lang="en-US" altLang="zh-CN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》</a:t>
            </a:r>
            <a:r>
              <a:rPr lang="zh-CN" altLang="en-US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（新委发</a:t>
            </a:r>
            <a:r>
              <a:rPr lang="en-US" altLang="zh-CN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〔2016〕83</a:t>
            </a:r>
            <a:r>
              <a:rPr lang="zh-CN" altLang="en-US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号）</a:t>
            </a:r>
            <a:endParaRPr lang="en-US" altLang="zh-CN" sz="1400" b="1" dirty="0" smtClean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zh-CN" altLang="en-US" sz="1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博士</a:t>
            </a:r>
            <a:r>
              <a:rPr lang="zh-CN" altLang="en-US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：购房补贴</a:t>
            </a:r>
            <a:r>
              <a:rPr lang="en-US" altLang="zh-CN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30</a:t>
            </a:r>
            <a:r>
              <a:rPr lang="zh-CN" altLang="en-US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万。</a:t>
            </a:r>
            <a:endParaRPr lang="en-US" altLang="zh-CN" sz="1400" b="1" dirty="0" smtClean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zh-CN" altLang="en-US" sz="1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硕士</a:t>
            </a:r>
            <a:r>
              <a:rPr lang="zh-CN" altLang="en-US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：购房补贴</a:t>
            </a:r>
            <a:r>
              <a:rPr lang="en-US" altLang="zh-CN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20</a:t>
            </a:r>
            <a:r>
              <a:rPr lang="zh-CN" altLang="en-US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万。</a:t>
            </a:r>
            <a:endParaRPr lang="en-US" altLang="zh-CN" sz="1400" b="1" dirty="0" smtClean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zh-CN" altLang="en-US" sz="1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本科</a:t>
            </a:r>
            <a:r>
              <a:rPr lang="zh-CN" altLang="en-US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：购房补贴</a:t>
            </a:r>
            <a:r>
              <a:rPr lang="en-US" altLang="zh-CN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6</a:t>
            </a:r>
            <a:r>
              <a:rPr lang="zh-CN" altLang="en-US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万。</a:t>
            </a:r>
            <a:endParaRPr lang="en-US" altLang="zh-CN" sz="1400" b="1" dirty="0" smtClean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indent="128270"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defRPr/>
            </a:pPr>
            <a:r>
              <a:rPr lang="en-US" altLang="zh-CN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《</a:t>
            </a:r>
            <a:r>
              <a:rPr lang="zh-CN" altLang="en-US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关于加快人才开发集聚推进创新驱动发展的政策意见</a:t>
            </a:r>
            <a:r>
              <a:rPr lang="en-US" altLang="zh-CN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》</a:t>
            </a:r>
            <a:r>
              <a:rPr lang="zh-CN" altLang="en-US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（上虞区委</a:t>
            </a:r>
            <a:r>
              <a:rPr lang="en-US" altLang="zh-CN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〔2016〕46</a:t>
            </a:r>
            <a:r>
              <a:rPr lang="zh-CN" altLang="en-US" sz="1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号 ）</a:t>
            </a:r>
            <a:endParaRPr lang="en-US" altLang="zh-CN" sz="1400" b="1" dirty="0" smtClean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zh-CN" altLang="en-US" sz="1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博士</a:t>
            </a:r>
            <a:r>
              <a:rPr lang="zh-CN" altLang="en-US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：购房补贴</a:t>
            </a:r>
            <a:r>
              <a:rPr lang="en-US" altLang="zh-CN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35</a:t>
            </a:r>
            <a:r>
              <a:rPr lang="zh-CN" altLang="en-US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万。</a:t>
            </a:r>
            <a:endParaRPr lang="en-US" altLang="zh-CN" sz="1400" b="1" dirty="0" smtClean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zh-CN" altLang="en-US" sz="1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硕士</a:t>
            </a:r>
            <a:r>
              <a:rPr lang="zh-CN" altLang="en-US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：购房补贴</a:t>
            </a:r>
            <a:r>
              <a:rPr lang="en-US" altLang="zh-CN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20</a:t>
            </a:r>
            <a:r>
              <a:rPr lang="zh-CN" altLang="en-US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万。</a:t>
            </a:r>
            <a:endParaRPr lang="en-US" altLang="zh-CN" sz="1400" b="1" dirty="0" smtClean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en-US" altLang="zh-CN" sz="1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211/985</a:t>
            </a:r>
            <a:r>
              <a:rPr lang="zh-CN" altLang="en-US" sz="1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本科生</a:t>
            </a:r>
            <a:r>
              <a:rPr lang="zh-CN" altLang="en-US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：购房补贴</a:t>
            </a:r>
            <a:r>
              <a:rPr lang="en-US" altLang="zh-CN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10</a:t>
            </a:r>
            <a:r>
              <a:rPr lang="zh-CN" altLang="en-US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万。</a:t>
            </a:r>
            <a:endParaRPr lang="en-US" altLang="zh-CN" sz="1400" b="1" dirty="0" smtClean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zh-CN" altLang="en-US" sz="1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非重点本科生</a:t>
            </a:r>
            <a:r>
              <a:rPr lang="zh-CN" altLang="en-US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： 购房补贴 </a:t>
            </a:r>
            <a:r>
              <a:rPr lang="en-US" altLang="zh-CN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3</a:t>
            </a:r>
            <a:r>
              <a:rPr lang="zh-CN" altLang="en-US" sz="1400" b="1" dirty="0" smtClean="0">
                <a:solidFill>
                  <a:srgbClr val="004C8C"/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万。</a:t>
            </a:r>
            <a:endParaRPr lang="en-US" altLang="zh-CN" sz="1400" b="1" dirty="0" smtClean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spcAft>
                <a:spcPts val="1200"/>
              </a:spcAft>
              <a:buClr>
                <a:schemeClr val="tx2"/>
              </a:buClr>
              <a:buSzPct val="80000"/>
              <a:defRPr/>
            </a:pPr>
            <a:r>
              <a:rPr lang="zh-CN" altLang="en-US" sz="1200" b="1" dirty="0" smtClean="0">
                <a:solidFill>
                  <a:schemeClr val="tx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MS PGothic" panose="020B0600070205080204" charset="-128"/>
              </a:rPr>
              <a:t>注：另租房补贴根据购房实际情况定。</a:t>
            </a:r>
            <a:endParaRPr lang="en-US" altLang="zh-CN" sz="1200" b="1" dirty="0" smtClean="0">
              <a:solidFill>
                <a:schemeClr val="tx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endParaRPr lang="en-US" altLang="zh-CN" sz="1400" b="1" dirty="0" smtClean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indent="128270"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defRPr/>
            </a:pPr>
            <a:endParaRPr lang="en-US" altLang="zh-CN" sz="1400" b="1" dirty="0" smtClean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indent="128270"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defRPr/>
            </a:pPr>
            <a:endParaRPr lang="en-US" altLang="zh-CN" sz="1400" b="1" dirty="0" smtClean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defRPr/>
            </a:pPr>
            <a:endParaRPr lang="en-US" altLang="zh-CN" sz="1200" b="1" dirty="0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endParaRPr lang="en-US" altLang="zh-CN" sz="1400" b="1" dirty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  <a:p>
            <a:pPr marL="285750" indent="-285750" algn="l">
              <a:lnSpc>
                <a:spcPct val="150000"/>
              </a:lnSpc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  <a:defRPr/>
            </a:pPr>
            <a:endParaRPr lang="zh-CN" altLang="en-US" sz="1400" b="1" dirty="0">
              <a:solidFill>
                <a:srgbClr val="004C8C"/>
              </a:solidFill>
              <a:latin typeface="微软雅黑" panose="020B0503020204020204" charset="-122"/>
              <a:ea typeface="微软雅黑" panose="020B0503020204020204" charset="-122"/>
              <a:cs typeface="MS PGothic" panose="020B0600070205080204" charset="-128"/>
            </a:endParaRPr>
          </a:p>
        </p:txBody>
      </p:sp>
      <p:sp>
        <p:nvSpPr>
          <p:cNvPr id="59" name="任意多边形 58"/>
          <p:cNvSpPr/>
          <p:nvPr/>
        </p:nvSpPr>
        <p:spPr>
          <a:xfrm>
            <a:off x="575682" y="201474"/>
            <a:ext cx="864000" cy="864000"/>
          </a:xfrm>
          <a:custGeom>
            <a:avLst/>
            <a:gdLst>
              <a:gd name="connsiteX0" fmla="*/ 0 w 864000"/>
              <a:gd name="connsiteY0" fmla="*/ 0 h 864000"/>
              <a:gd name="connsiteX1" fmla="*/ 864000 w 864000"/>
              <a:gd name="connsiteY1" fmla="*/ 0 h 864000"/>
              <a:gd name="connsiteX2" fmla="*/ 864000 w 864000"/>
              <a:gd name="connsiteY2" fmla="*/ 261737 h 864000"/>
              <a:gd name="connsiteX3" fmla="*/ 751007 w 864000"/>
              <a:gd name="connsiteY3" fmla="*/ 261737 h 864000"/>
              <a:gd name="connsiteX4" fmla="*/ 751007 w 864000"/>
              <a:gd name="connsiteY4" fmla="*/ 112993 h 864000"/>
              <a:gd name="connsiteX5" fmla="*/ 112993 w 864000"/>
              <a:gd name="connsiteY5" fmla="*/ 112993 h 864000"/>
              <a:gd name="connsiteX6" fmla="*/ 112993 w 864000"/>
              <a:gd name="connsiteY6" fmla="*/ 751007 h 864000"/>
              <a:gd name="connsiteX7" fmla="*/ 246681 w 864000"/>
              <a:gd name="connsiteY7" fmla="*/ 751007 h 864000"/>
              <a:gd name="connsiteX8" fmla="*/ 246681 w 864000"/>
              <a:gd name="connsiteY8" fmla="*/ 864000 h 864000"/>
              <a:gd name="connsiteX9" fmla="*/ 0 w 864000"/>
              <a:gd name="connsiteY9" fmla="*/ 864000 h 8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64000" h="864000">
                <a:moveTo>
                  <a:pt x="0" y="0"/>
                </a:moveTo>
                <a:lnTo>
                  <a:pt x="864000" y="0"/>
                </a:lnTo>
                <a:lnTo>
                  <a:pt x="864000" y="261737"/>
                </a:lnTo>
                <a:lnTo>
                  <a:pt x="751007" y="261737"/>
                </a:lnTo>
                <a:lnTo>
                  <a:pt x="751007" y="112993"/>
                </a:lnTo>
                <a:lnTo>
                  <a:pt x="112993" y="112993"/>
                </a:lnTo>
                <a:lnTo>
                  <a:pt x="112993" y="751007"/>
                </a:lnTo>
                <a:lnTo>
                  <a:pt x="246681" y="751007"/>
                </a:lnTo>
                <a:lnTo>
                  <a:pt x="246681" y="864000"/>
                </a:lnTo>
                <a:lnTo>
                  <a:pt x="0" y="864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0" name="组合 59"/>
          <p:cNvGrpSpPr/>
          <p:nvPr/>
        </p:nvGrpSpPr>
        <p:grpSpPr>
          <a:xfrm>
            <a:off x="1051077" y="1092677"/>
            <a:ext cx="4017441" cy="72000"/>
            <a:chOff x="842591" y="1616264"/>
            <a:chExt cx="3627679" cy="72000"/>
          </a:xfrm>
        </p:grpSpPr>
        <p:cxnSp>
          <p:nvCxnSpPr>
            <p:cNvPr id="61" name="直接连接符 60"/>
            <p:cNvCxnSpPr/>
            <p:nvPr/>
          </p:nvCxnSpPr>
          <p:spPr>
            <a:xfrm>
              <a:off x="870270" y="1652264"/>
              <a:ext cx="3600000" cy="0"/>
            </a:xfrm>
            <a:prstGeom prst="line">
              <a:avLst/>
            </a:prstGeom>
            <a:ln>
              <a:solidFill>
                <a:srgbClr val="FF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矩形 61"/>
            <p:cNvSpPr/>
            <p:nvPr/>
          </p:nvSpPr>
          <p:spPr>
            <a:xfrm>
              <a:off x="842591" y="1616264"/>
              <a:ext cx="72000" cy="72000"/>
            </a:xfrm>
            <a:prstGeom prst="rect">
              <a:avLst/>
            </a:prstGeom>
            <a:solidFill>
              <a:srgbClr val="FF9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3" name="TextBox 1"/>
          <p:cNvSpPr txBox="1"/>
          <p:nvPr/>
        </p:nvSpPr>
        <p:spPr>
          <a:xfrm>
            <a:off x="1062506" y="620688"/>
            <a:ext cx="4626588" cy="48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当地政府人才政策（</a:t>
            </a: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供参考</a:t>
            </a:r>
            <a:r>
              <a:rPr lang="zh-CN" altLang="en-US" sz="2400" b="1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endParaRPr lang="zh-CN" altLang="en-US" sz="2400" b="1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617</Words>
  <Application>WPS 演示</Application>
  <PresentationFormat>宽屏</PresentationFormat>
  <Paragraphs>48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宋体</vt:lpstr>
      <vt:lpstr>Wingdings</vt:lpstr>
      <vt:lpstr>Arial Unicode MS</vt:lpstr>
      <vt:lpstr>微软雅黑</vt:lpstr>
      <vt:lpstr>MS PGothic</vt:lpstr>
      <vt:lpstr>Source Sans Pro Bold</vt:lpstr>
      <vt:lpstr>Calibri</vt:lpstr>
      <vt:lpstr>Calibri Light</vt:lpstr>
      <vt:lpstr>Segoe Print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</cp:revision>
  <dcterms:created xsi:type="dcterms:W3CDTF">2017-03-02T04:49:00Z</dcterms:created>
  <dcterms:modified xsi:type="dcterms:W3CDTF">2017-03-02T04:57:58Z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2052-10.1.0.6207</vt:lpwstr>
  </property>
</Properties>
</file>